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83" r:id="rId10"/>
    <p:sldId id="266" r:id="rId11"/>
    <p:sldId id="265" r:id="rId12"/>
    <p:sldId id="267" r:id="rId13"/>
    <p:sldId id="268" r:id="rId14"/>
    <p:sldId id="273" r:id="rId15"/>
    <p:sldId id="284" r:id="rId16"/>
    <p:sldId id="272" r:id="rId17"/>
    <p:sldId id="269" r:id="rId18"/>
    <p:sldId id="270" r:id="rId19"/>
    <p:sldId id="271" r:id="rId20"/>
    <p:sldId id="274" r:id="rId21"/>
    <p:sldId id="278" r:id="rId22"/>
    <p:sldId id="275" r:id="rId23"/>
    <p:sldId id="281" r:id="rId24"/>
    <p:sldId id="276" r:id="rId25"/>
    <p:sldId id="277" r:id="rId26"/>
    <p:sldId id="280" r:id="rId27"/>
    <p:sldId id="279" r:id="rId28"/>
    <p:sldId id="285" r:id="rId29"/>
    <p:sldId id="282" r:id="rId3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39916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623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46539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86937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62601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427655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82789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14136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55322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319005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54588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ED5E-BC1B-489B-9C9D-DD166483FE39}" type="datetimeFigureOut">
              <a:rPr lang="nb-NO" smtClean="0"/>
              <a:pPr/>
              <a:t>17.10.2011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20C3A-AE51-4518-9B24-2B3A755B0B4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029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Ib-boiAnR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bqdwQzmSH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HnfsY7XF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Equality</a:t>
            </a:r>
            <a:r>
              <a:rPr lang="nb-NO" dirty="0" smtClean="0"/>
              <a:t> as </a:t>
            </a:r>
            <a:r>
              <a:rPr lang="nb-NO" dirty="0" err="1" smtClean="0"/>
              <a:t>sameness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err="1" smtClean="0"/>
              <a:t>Anthropological</a:t>
            </a:r>
            <a:r>
              <a:rPr lang="nb-NO" dirty="0" smtClean="0"/>
              <a:t> </a:t>
            </a:r>
            <a:r>
              <a:rPr lang="nb-NO" dirty="0" err="1" smtClean="0"/>
              <a:t>perspectives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smtClean="0"/>
              <a:t> Norwegian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Thorgeir </a:t>
            </a:r>
            <a:r>
              <a:rPr lang="nb-NO" dirty="0" err="1" smtClean="0"/>
              <a:t>Kolshus</a:t>
            </a:r>
            <a:r>
              <a:rPr lang="nb-NO" dirty="0" smtClean="0"/>
              <a:t>, </a:t>
            </a:r>
            <a:r>
              <a:rPr lang="nb-NO" dirty="0" smtClean="0"/>
              <a:t>D</a:t>
            </a:r>
            <a:r>
              <a:rPr lang="nb-NO" dirty="0" smtClean="0"/>
              <a:t>epartment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social</a:t>
            </a:r>
            <a:r>
              <a:rPr lang="nb-NO" dirty="0" smtClean="0"/>
              <a:t> </a:t>
            </a:r>
            <a:r>
              <a:rPr lang="nb-NO" dirty="0" err="1" smtClean="0"/>
              <a:t>anthropology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2770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Competitor SAS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Introduced the concept of Business </a:t>
            </a:r>
            <a:r>
              <a:rPr lang="nb-NO" dirty="0" smtClean="0"/>
              <a:t>Class, to </a:t>
            </a:r>
            <a:r>
              <a:rPr lang="nb-NO" dirty="0" err="1" smtClean="0"/>
              <a:t>replace</a:t>
            </a:r>
            <a:r>
              <a:rPr lang="nb-NO" dirty="0" smtClean="0"/>
              <a:t> First Class on European and </a:t>
            </a:r>
            <a:r>
              <a:rPr lang="nb-NO" dirty="0" err="1" smtClean="0"/>
              <a:t>intercontinental</a:t>
            </a:r>
            <a:r>
              <a:rPr lang="nb-NO" dirty="0" smtClean="0"/>
              <a:t> </a:t>
            </a:r>
            <a:r>
              <a:rPr lang="nb-NO" dirty="0" err="1" smtClean="0"/>
              <a:t>flights</a:t>
            </a:r>
            <a:endParaRPr lang="nb-NO" dirty="0" smtClean="0"/>
          </a:p>
          <a:p>
            <a:r>
              <a:rPr lang="nb-NO" dirty="0" smtClean="0"/>
              <a:t>No-</a:t>
            </a:r>
            <a:r>
              <a:rPr lang="nb-NO" dirty="0" err="1" smtClean="0"/>
              <a:t>class</a:t>
            </a:r>
            <a:r>
              <a:rPr lang="nb-NO" dirty="0" smtClean="0"/>
              <a:t> system </a:t>
            </a:r>
            <a:r>
              <a:rPr lang="nb-NO" dirty="0" err="1" smtClean="0"/>
              <a:t>within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Nordic </a:t>
            </a:r>
            <a:r>
              <a:rPr lang="nb-NO" dirty="0" err="1" smtClean="0"/>
              <a:t>countries</a:t>
            </a:r>
            <a:endParaRPr lang="nb-NO" dirty="0" smtClean="0"/>
          </a:p>
          <a:p>
            <a:r>
              <a:rPr lang="nb-NO" dirty="0" smtClean="0"/>
              <a:t>Still: Braathens </a:t>
            </a:r>
            <a:r>
              <a:rPr lang="nb-NO" dirty="0" err="1" smtClean="0"/>
              <a:t>had</a:t>
            </a:r>
            <a:r>
              <a:rPr lang="nb-NO" dirty="0" smtClean="0"/>
              <a:t> 70%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lucrative</a:t>
            </a:r>
            <a:r>
              <a:rPr lang="nb-NO" dirty="0" smtClean="0"/>
              <a:t> Norwegian market</a:t>
            </a:r>
          </a:p>
          <a:p>
            <a:r>
              <a:rPr lang="en-GB" dirty="0" smtClean="0"/>
              <a:t>“</a:t>
            </a:r>
            <a:r>
              <a:rPr lang="en-GB" dirty="0" err="1" smtClean="0"/>
              <a:t>Svensk</a:t>
            </a:r>
            <a:r>
              <a:rPr lang="en-GB" dirty="0" smtClean="0"/>
              <a:t> Alt </a:t>
            </a:r>
            <a:r>
              <a:rPr lang="en-GB" dirty="0" err="1" smtClean="0"/>
              <a:t>Sammen</a:t>
            </a:r>
            <a:r>
              <a:rPr lang="en-GB" dirty="0" smtClean="0"/>
              <a:t>” </a:t>
            </a:r>
            <a:r>
              <a:rPr lang="nb-NO" dirty="0" err="1" smtClean="0"/>
              <a:t>vs</a:t>
            </a:r>
            <a:r>
              <a:rPr lang="nb-NO" dirty="0" smtClean="0"/>
              <a:t> The Norwegian Flag Carrier</a:t>
            </a:r>
          </a:p>
          <a:p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then</a:t>
            </a:r>
            <a:r>
              <a:rPr lang="nb-NO" dirty="0" smtClean="0"/>
              <a:t> …</a:t>
            </a:r>
          </a:p>
        </p:txBody>
      </p:sp>
    </p:spTree>
    <p:extLst>
      <p:ext uri="{BB962C8B-B14F-4D97-AF65-F5344CB8AC3E}">
        <p14:creationId xmlns="" xmlns:p14="http://schemas.microsoft.com/office/powerpoint/2010/main" val="16194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Recipe</a:t>
            </a:r>
            <a:r>
              <a:rPr lang="nb-NO" dirty="0" smtClean="0"/>
              <a:t> for </a:t>
            </a:r>
            <a:r>
              <a:rPr lang="nb-NO" dirty="0" err="1" smtClean="0"/>
              <a:t>bankruptcy</a:t>
            </a:r>
            <a:r>
              <a:rPr lang="nb-NO" dirty="0" smtClean="0"/>
              <a:t>, </a:t>
            </a:r>
            <a:br>
              <a:rPr lang="nb-NO" dirty="0" smtClean="0"/>
            </a:br>
            <a:r>
              <a:rPr lang="nb-NO" dirty="0" smtClean="0"/>
              <a:t>Norwegian style 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BEST</a:t>
            </a:r>
          </a:p>
          <a:p>
            <a:r>
              <a:rPr lang="nb-NO" dirty="0" err="1" smtClean="0"/>
              <a:t>Reintroduced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curtain</a:t>
            </a:r>
            <a:endParaRPr lang="nb-NO" dirty="0" smtClean="0"/>
          </a:p>
          <a:p>
            <a:r>
              <a:rPr lang="nb-NO" dirty="0" smtClean="0"/>
              <a:t>Food, </a:t>
            </a:r>
            <a:r>
              <a:rPr lang="nb-NO" dirty="0" err="1" smtClean="0"/>
              <a:t>newspapers</a:t>
            </a:r>
            <a:r>
              <a:rPr lang="nb-NO" dirty="0" smtClean="0"/>
              <a:t>, </a:t>
            </a:r>
            <a:r>
              <a:rPr lang="nb-NO" dirty="0" err="1" smtClean="0"/>
              <a:t>coffee</a:t>
            </a:r>
            <a:r>
              <a:rPr lang="nb-NO" dirty="0" smtClean="0"/>
              <a:t> </a:t>
            </a:r>
            <a:r>
              <a:rPr lang="nb-NO" dirty="0" err="1" smtClean="0"/>
              <a:t>adjusted</a:t>
            </a:r>
            <a:r>
              <a:rPr lang="nb-NO" dirty="0" smtClean="0"/>
              <a:t> to human tastebuds’ </a:t>
            </a:r>
            <a:r>
              <a:rPr lang="nb-NO" dirty="0" err="1" smtClean="0"/>
              <a:t>adaption</a:t>
            </a:r>
            <a:r>
              <a:rPr lang="nb-NO" dirty="0" smtClean="0"/>
              <a:t> to </a:t>
            </a:r>
            <a:r>
              <a:rPr lang="nb-NO" dirty="0" err="1" smtClean="0"/>
              <a:t>alteration</a:t>
            </a:r>
            <a:r>
              <a:rPr lang="nb-NO" dirty="0" smtClean="0"/>
              <a:t> in </a:t>
            </a:r>
            <a:r>
              <a:rPr lang="nb-NO" dirty="0" err="1" smtClean="0"/>
              <a:t>cabin</a:t>
            </a:r>
            <a:r>
              <a:rPr lang="nb-NO" dirty="0" smtClean="0"/>
              <a:t> </a:t>
            </a:r>
            <a:r>
              <a:rPr lang="nb-NO" dirty="0" err="1" smtClean="0"/>
              <a:t>pressure</a:t>
            </a:r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BACK (not ‘bak’, </a:t>
            </a:r>
            <a:r>
              <a:rPr lang="nb-NO" dirty="0" err="1" smtClean="0"/>
              <a:t>but</a:t>
            </a:r>
            <a:r>
              <a:rPr lang="nb-NO" dirty="0" smtClean="0"/>
              <a:t> still)</a:t>
            </a:r>
          </a:p>
          <a:p>
            <a:r>
              <a:rPr lang="nb-NO" dirty="0" smtClean="0"/>
              <a:t>No frills</a:t>
            </a:r>
          </a:p>
          <a:p>
            <a:r>
              <a:rPr lang="nb-NO" dirty="0" smtClean="0"/>
              <a:t>Food </a:t>
            </a:r>
            <a:r>
              <a:rPr lang="nb-NO" dirty="0" err="1" smtClean="0"/>
              <a:t>available</a:t>
            </a:r>
            <a:r>
              <a:rPr lang="nb-NO" dirty="0" smtClean="0"/>
              <a:t> for </a:t>
            </a:r>
            <a:r>
              <a:rPr lang="nb-NO" dirty="0" err="1" smtClean="0"/>
              <a:t>purchase</a:t>
            </a:r>
            <a:r>
              <a:rPr lang="nb-NO" dirty="0" smtClean="0"/>
              <a:t>, at a </a:t>
            </a:r>
            <a:r>
              <a:rPr lang="nb-NO" dirty="0" err="1" smtClean="0"/>
              <a:t>fraction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extra</a:t>
            </a:r>
            <a:r>
              <a:rPr lang="nb-NO" dirty="0" smtClean="0"/>
              <a:t> </a:t>
            </a:r>
            <a:r>
              <a:rPr lang="nb-NO" dirty="0" err="1" smtClean="0"/>
              <a:t>ticket</a:t>
            </a:r>
            <a:r>
              <a:rPr lang="nb-NO" dirty="0" smtClean="0"/>
              <a:t> </a:t>
            </a:r>
            <a:r>
              <a:rPr lang="nb-NO" dirty="0" err="1" smtClean="0"/>
              <a:t>cost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8120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consequence</a:t>
            </a:r>
            <a:r>
              <a:rPr lang="nb-NO" dirty="0" smtClean="0"/>
              <a:t> …</a:t>
            </a:r>
            <a:endParaRPr lang="en-GB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Three </a:t>
            </a:r>
            <a:r>
              <a:rPr lang="nb-NO" dirty="0" err="1" smtClean="0"/>
              <a:t>years</a:t>
            </a:r>
            <a:r>
              <a:rPr lang="nb-NO" dirty="0" smtClean="0"/>
              <a:t> later, Braathens’ </a:t>
            </a:r>
            <a:r>
              <a:rPr lang="nb-NO" dirty="0" err="1" smtClean="0"/>
              <a:t>entire</a:t>
            </a:r>
            <a:r>
              <a:rPr lang="nb-NO" dirty="0" smtClean="0"/>
              <a:t> assets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acquired</a:t>
            </a:r>
            <a:r>
              <a:rPr lang="nb-NO" dirty="0" smtClean="0"/>
              <a:t> by SAS</a:t>
            </a:r>
            <a:endParaRPr lang="en-GB" dirty="0"/>
          </a:p>
        </p:txBody>
      </p:sp>
      <p:pic>
        <p:nvPicPr>
          <p:cNvPr id="13" name="Plassholder for innhold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0" y="1700808"/>
            <a:ext cx="4327393" cy="3456384"/>
          </a:xfrm>
        </p:spPr>
      </p:pic>
    </p:spTree>
    <p:extLst>
      <p:ext uri="{BB962C8B-B14F-4D97-AF65-F5344CB8AC3E}">
        <p14:creationId xmlns="" xmlns:p14="http://schemas.microsoft.com/office/powerpoint/2010/main" val="10570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made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such</a:t>
            </a:r>
            <a:r>
              <a:rPr lang="nb-NO" dirty="0" smtClean="0"/>
              <a:t> a </a:t>
            </a:r>
            <a:r>
              <a:rPr lang="nb-NO" dirty="0" err="1" smtClean="0"/>
              <a:t>disastrous</a:t>
            </a:r>
            <a:r>
              <a:rPr lang="nb-NO" dirty="0" smtClean="0"/>
              <a:t> </a:t>
            </a:r>
            <a:r>
              <a:rPr lang="nb-NO" dirty="0" err="1" smtClean="0"/>
              <a:t>miscalculation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market?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err="1" smtClean="0"/>
              <a:t>Conspicuous</a:t>
            </a:r>
            <a:r>
              <a:rPr lang="nb-NO" dirty="0" smtClean="0"/>
              <a:t> </a:t>
            </a:r>
            <a:r>
              <a:rPr lang="nb-NO" dirty="0" err="1" smtClean="0"/>
              <a:t>consumption</a:t>
            </a:r>
            <a:r>
              <a:rPr lang="nb-NO" dirty="0" smtClean="0"/>
              <a:t> is rare: </a:t>
            </a:r>
            <a:r>
              <a:rPr lang="nb-NO" dirty="0" err="1" smtClean="0"/>
              <a:t>nobody</a:t>
            </a:r>
            <a:r>
              <a:rPr lang="nb-NO" dirty="0" smtClean="0"/>
              <a:t> </a:t>
            </a:r>
            <a:r>
              <a:rPr lang="nb-NO" dirty="0" err="1" smtClean="0"/>
              <a:t>would</a:t>
            </a:r>
            <a:r>
              <a:rPr lang="nb-NO" dirty="0" smtClean="0"/>
              <a:t> like to </a:t>
            </a:r>
            <a:r>
              <a:rPr lang="nb-NO" dirty="0" err="1" smtClean="0"/>
              <a:t>publicly</a:t>
            </a:r>
            <a:r>
              <a:rPr lang="nb-NO" dirty="0" smtClean="0"/>
              <a:t> display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lack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economic</a:t>
            </a:r>
            <a:r>
              <a:rPr lang="nb-NO" dirty="0" smtClean="0"/>
              <a:t> </a:t>
            </a:r>
            <a:r>
              <a:rPr lang="nb-NO" dirty="0" err="1" smtClean="0"/>
              <a:t>savvy</a:t>
            </a:r>
            <a:endParaRPr lang="nb-NO" dirty="0" smtClean="0"/>
          </a:p>
          <a:p>
            <a:r>
              <a:rPr lang="en-GB" dirty="0" smtClean="0"/>
              <a:t>But, more critical: BACK equals “standing with your cap in your hand” (</a:t>
            </a:r>
            <a:r>
              <a:rPr lang="en-GB" i="1" dirty="0" smtClean="0"/>
              <a:t>å </a:t>
            </a:r>
            <a:r>
              <a:rPr lang="en-GB" i="1" dirty="0" err="1" smtClean="0"/>
              <a:t>stå</a:t>
            </a:r>
            <a:r>
              <a:rPr lang="en-GB" i="1" dirty="0" smtClean="0"/>
              <a:t> med </a:t>
            </a:r>
            <a:r>
              <a:rPr lang="en-GB" i="1" dirty="0" err="1" smtClean="0"/>
              <a:t>lua</a:t>
            </a:r>
            <a:r>
              <a:rPr lang="en-GB" i="1" dirty="0" smtClean="0"/>
              <a:t> i </a:t>
            </a:r>
            <a:r>
              <a:rPr lang="en-GB" i="1" dirty="0" err="1" smtClean="0"/>
              <a:t>handa</a:t>
            </a:r>
            <a:r>
              <a:rPr lang="en-GB" dirty="0" smtClean="0"/>
              <a:t>)</a:t>
            </a:r>
          </a:p>
          <a:p>
            <a:r>
              <a:rPr lang="nb-NO" dirty="0" smtClean="0"/>
              <a:t>Norwegians bow to </a:t>
            </a:r>
            <a:r>
              <a:rPr lang="nb-NO" dirty="0" err="1" smtClean="0"/>
              <a:t>no</a:t>
            </a:r>
            <a:r>
              <a:rPr lang="nb-NO" dirty="0" smtClean="0"/>
              <a:t>-one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believes</a:t>
            </a:r>
            <a:r>
              <a:rPr lang="nb-NO" dirty="0" smtClean="0"/>
              <a:t> </a:t>
            </a:r>
            <a:r>
              <a:rPr lang="nb-NO" dirty="0" err="1" smtClean="0"/>
              <a:t>himself</a:t>
            </a:r>
            <a:r>
              <a:rPr lang="nb-NO" dirty="0" smtClean="0"/>
              <a:t> </a:t>
            </a:r>
            <a:r>
              <a:rPr lang="nb-NO" dirty="0" err="1" smtClean="0"/>
              <a:t>entitled</a:t>
            </a:r>
            <a:r>
              <a:rPr lang="nb-NO" dirty="0" smtClean="0"/>
              <a:t> to a bow – and by not </a:t>
            </a:r>
            <a:r>
              <a:rPr lang="nb-NO" dirty="0" err="1" smtClean="0"/>
              <a:t>bowing</a:t>
            </a:r>
            <a:r>
              <a:rPr lang="nb-NO" dirty="0" smtClean="0"/>
              <a:t>,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confirm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equality</a:t>
            </a:r>
            <a:r>
              <a:rPr lang="nb-NO" dirty="0" smtClean="0"/>
              <a:t> (key Norwegian </a:t>
            </a:r>
            <a:r>
              <a:rPr lang="nb-NO" dirty="0" err="1" smtClean="0"/>
              <a:t>courtesy</a:t>
            </a:r>
            <a:r>
              <a:rPr lang="nb-NO" dirty="0" smtClean="0"/>
              <a:t> </a:t>
            </a:r>
            <a:r>
              <a:rPr lang="nb-NO" dirty="0" err="1" smtClean="0"/>
              <a:t>code</a:t>
            </a:r>
            <a:r>
              <a:rPr lang="nb-NO" dirty="0" smtClean="0"/>
              <a:t>!)</a:t>
            </a:r>
          </a:p>
          <a:p>
            <a:r>
              <a:rPr lang="nb-NO" dirty="0" smtClean="0"/>
              <a:t>The Norwegian </a:t>
            </a:r>
            <a:r>
              <a:rPr lang="nb-NO" dirty="0" err="1" smtClean="0"/>
              <a:t>flag</a:t>
            </a:r>
            <a:r>
              <a:rPr lang="nb-NO" dirty="0" smtClean="0"/>
              <a:t> </a:t>
            </a:r>
            <a:r>
              <a:rPr lang="nb-NO" dirty="0" err="1" smtClean="0"/>
              <a:t>carrier</a:t>
            </a:r>
            <a:r>
              <a:rPr lang="nb-NO" dirty="0" smtClean="0"/>
              <a:t> lost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legitimacy</a:t>
            </a:r>
            <a:r>
              <a:rPr lang="nb-NO" dirty="0" smtClean="0"/>
              <a:t> for </a:t>
            </a:r>
            <a:r>
              <a:rPr lang="nb-NO" dirty="0" err="1" smtClean="0"/>
              <a:t>ignoring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crucial</a:t>
            </a:r>
            <a:r>
              <a:rPr lang="nb-NO" dirty="0" smtClean="0"/>
              <a:t> </a:t>
            </a:r>
            <a:r>
              <a:rPr lang="nb-NO" dirty="0" err="1" smtClean="0"/>
              <a:t>aspects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Norwegian </a:t>
            </a:r>
            <a:r>
              <a:rPr lang="nb-NO" dirty="0" err="1" smtClean="0"/>
              <a:t>mentality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994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Billionaire</a:t>
            </a:r>
            <a:r>
              <a:rPr lang="nb-NO" dirty="0" smtClean="0"/>
              <a:t> in </a:t>
            </a:r>
            <a:r>
              <a:rPr lang="nb-NO" dirty="0" err="1" smtClean="0"/>
              <a:t>windbreaker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– </a:t>
            </a:r>
            <a:r>
              <a:rPr lang="nb-NO" dirty="0" err="1" smtClean="0"/>
              <a:t>he’s</a:t>
            </a:r>
            <a:r>
              <a:rPr lang="nb-NO" dirty="0" smtClean="0"/>
              <a:t> an Equal. </a:t>
            </a:r>
            <a:br>
              <a:rPr lang="nb-NO" dirty="0" smtClean="0"/>
            </a:br>
            <a:endParaRPr lang="en-GB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2481064" cy="3721596"/>
          </a:xfrm>
        </p:spPr>
      </p:pic>
    </p:spTree>
    <p:extLst>
      <p:ext uri="{BB962C8B-B14F-4D97-AF65-F5344CB8AC3E}">
        <p14:creationId xmlns="" xmlns:p14="http://schemas.microsoft.com/office/powerpoint/2010/main" val="41963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nb-NO" dirty="0" smtClean="0"/>
              <a:t>And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he have for </a:t>
            </a:r>
            <a:r>
              <a:rPr lang="nb-NO" dirty="0" err="1" smtClean="0"/>
              <a:t>lunch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i="1" dirty="0" smtClean="0"/>
              <a:t>matpakke</a:t>
            </a:r>
            <a:endParaRPr lang="en-GB" i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eat</a:t>
            </a:r>
            <a:r>
              <a:rPr lang="nb-NO" dirty="0" smtClean="0"/>
              <a:t> – </a:t>
            </a:r>
            <a:r>
              <a:rPr lang="nb-NO" dirty="0" err="1" smtClean="0"/>
              <a:t>the</a:t>
            </a:r>
            <a:r>
              <a:rPr lang="nb-NO" dirty="0" smtClean="0"/>
              <a:t> same</a:t>
            </a:r>
          </a:p>
          <a:p>
            <a:r>
              <a:rPr lang="nb-NO" dirty="0" err="1" smtClean="0"/>
              <a:t>Pietism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efficiency</a:t>
            </a:r>
            <a:endParaRPr lang="nb-NO" dirty="0" smtClean="0"/>
          </a:p>
          <a:p>
            <a:r>
              <a:rPr lang="en-GB" dirty="0" smtClean="0"/>
              <a:t>Spread in tandem with the Norwegian welfare state</a:t>
            </a:r>
          </a:p>
          <a:p>
            <a:r>
              <a:rPr lang="en-GB" dirty="0" smtClean="0"/>
              <a:t>Current dietary conflicts</a:t>
            </a:r>
            <a:endParaRPr lang="en-GB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038600" cy="2685003"/>
          </a:xfrm>
        </p:spPr>
      </p:pic>
    </p:spTree>
    <p:extLst>
      <p:ext uri="{BB962C8B-B14F-4D97-AF65-F5344CB8AC3E}">
        <p14:creationId xmlns="" xmlns:p14="http://schemas.microsoft.com/office/powerpoint/2010/main" val="343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24 million </a:t>
            </a:r>
            <a:r>
              <a:rPr lang="nb-NO" dirty="0" err="1" smtClean="0"/>
              <a:t>annually</a:t>
            </a:r>
            <a:r>
              <a:rPr lang="nb-NO" dirty="0" smtClean="0"/>
              <a:t> …</a:t>
            </a:r>
            <a:endParaRPr lang="en-GB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07" y="2060848"/>
            <a:ext cx="6757231" cy="3672408"/>
          </a:xfrm>
        </p:spPr>
      </p:pic>
    </p:spTree>
    <p:extLst>
      <p:ext uri="{BB962C8B-B14F-4D97-AF65-F5344CB8AC3E}">
        <p14:creationId xmlns="" xmlns:p14="http://schemas.microsoft.com/office/powerpoint/2010/main" val="150821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changing</a:t>
            </a:r>
            <a:r>
              <a:rPr lang="nb-NO" dirty="0" smtClean="0"/>
              <a:t> </a:t>
            </a:r>
            <a:r>
              <a:rPr lang="nb-NO" dirty="0" err="1" smtClean="0"/>
              <a:t>ethnicity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Folkepizza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Marianne E. Lien </a:t>
            </a:r>
            <a:r>
              <a:rPr lang="nb-NO" i="1" dirty="0" err="1" smtClean="0"/>
              <a:t>Marketing</a:t>
            </a:r>
            <a:r>
              <a:rPr lang="nb-NO" i="1" dirty="0" smtClean="0"/>
              <a:t> and </a:t>
            </a:r>
            <a:r>
              <a:rPr lang="nb-NO" i="1" dirty="0" err="1" smtClean="0"/>
              <a:t>Modernity</a:t>
            </a:r>
            <a:r>
              <a:rPr lang="nb-NO" dirty="0" smtClean="0"/>
              <a:t> Oxford: Berg 1997</a:t>
            </a:r>
          </a:p>
          <a:p>
            <a:r>
              <a:rPr lang="nb-NO" dirty="0" smtClean="0"/>
              <a:t>1980: </a:t>
            </a:r>
            <a:r>
              <a:rPr lang="nb-NO" dirty="0" err="1" smtClean="0"/>
              <a:t>Italian</a:t>
            </a:r>
            <a:r>
              <a:rPr lang="nb-NO" dirty="0" smtClean="0"/>
              <a:t> (</a:t>
            </a:r>
            <a:r>
              <a:rPr lang="nb-NO" dirty="0" err="1" smtClean="0"/>
              <a:t>imagined</a:t>
            </a:r>
            <a:r>
              <a:rPr lang="nb-NO" dirty="0" smtClean="0"/>
              <a:t> </a:t>
            </a:r>
            <a:r>
              <a:rPr lang="nb-NO" dirty="0" err="1" smtClean="0"/>
              <a:t>cuisines</a:t>
            </a:r>
            <a:r>
              <a:rPr lang="nb-NO" dirty="0" smtClean="0"/>
              <a:t>: all pizzas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Italian</a:t>
            </a:r>
            <a:r>
              <a:rPr lang="nb-NO" dirty="0" smtClean="0"/>
              <a:t>)</a:t>
            </a:r>
          </a:p>
          <a:p>
            <a:r>
              <a:rPr lang="nb-NO" dirty="0" smtClean="0"/>
              <a:t>Late 80s: American pizza (</a:t>
            </a:r>
            <a:r>
              <a:rPr lang="nb-NO" dirty="0" err="1" smtClean="0"/>
              <a:t>crust</a:t>
            </a:r>
            <a:r>
              <a:rPr lang="nb-NO" dirty="0" smtClean="0"/>
              <a:t> </a:t>
            </a:r>
            <a:r>
              <a:rPr lang="nb-NO" dirty="0" err="1" smtClean="0"/>
              <a:t>too</a:t>
            </a:r>
            <a:r>
              <a:rPr lang="nb-NO" dirty="0" smtClean="0"/>
              <a:t> </a:t>
            </a:r>
            <a:r>
              <a:rPr lang="nb-NO" dirty="0" err="1" smtClean="0"/>
              <a:t>thick</a:t>
            </a:r>
            <a:r>
              <a:rPr lang="nb-NO" dirty="0" smtClean="0"/>
              <a:t> to pass as </a:t>
            </a:r>
            <a:r>
              <a:rPr lang="nb-NO" dirty="0" err="1" smtClean="0"/>
              <a:t>Italian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Early</a:t>
            </a:r>
            <a:r>
              <a:rPr lang="nb-NO" dirty="0" smtClean="0"/>
              <a:t> 1990s → The Norwegian Pizza</a:t>
            </a:r>
          </a:p>
          <a:p>
            <a:r>
              <a:rPr lang="nb-NO" dirty="0" smtClean="0"/>
              <a:t>370 million in 30 </a:t>
            </a:r>
            <a:r>
              <a:rPr lang="nb-NO" dirty="0" err="1" smtClean="0"/>
              <a:t>years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1910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No </a:t>
            </a:r>
            <a:r>
              <a:rPr lang="nb-NO" dirty="0" err="1" smtClean="0"/>
              <a:t>dissin</a:t>
            </a:r>
            <a:r>
              <a:rPr lang="nb-NO" dirty="0" smtClean="0"/>
              <a:t>’ </a:t>
            </a:r>
            <a:r>
              <a:rPr lang="nb-NO" dirty="0" err="1" smtClean="0"/>
              <a:t>the</a:t>
            </a:r>
            <a:r>
              <a:rPr lang="nb-NO" dirty="0" smtClean="0"/>
              <a:t> taste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Equals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http://www.youtube.com/watch?v=pIb-boiAnRM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5879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An </a:t>
            </a:r>
            <a:r>
              <a:rPr lang="nb-NO" dirty="0" err="1" smtClean="0"/>
              <a:t>anthropological</a:t>
            </a:r>
            <a:r>
              <a:rPr lang="nb-NO" dirty="0" smtClean="0"/>
              <a:t> </a:t>
            </a:r>
            <a:r>
              <a:rPr lang="nb-NO" dirty="0" err="1" smtClean="0"/>
              <a:t>perspective</a:t>
            </a:r>
            <a:r>
              <a:rPr lang="nb-NO" dirty="0" smtClean="0"/>
              <a:t> </a:t>
            </a:r>
            <a:r>
              <a:rPr lang="nb-NO" dirty="0" err="1" smtClean="0"/>
              <a:t>implies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/>
              <a:t>t</a:t>
            </a:r>
            <a:r>
              <a:rPr lang="nb-NO" dirty="0" err="1" smtClean="0"/>
              <a:t>rying</a:t>
            </a:r>
            <a:r>
              <a:rPr lang="nb-NO" dirty="0" smtClean="0"/>
              <a:t> to see </a:t>
            </a:r>
            <a:r>
              <a:rPr lang="nb-NO" dirty="0" err="1" smtClean="0"/>
              <a:t>phenomena</a:t>
            </a:r>
            <a:r>
              <a:rPr lang="nb-NO" dirty="0" smtClean="0"/>
              <a:t> as </a:t>
            </a:r>
            <a:r>
              <a:rPr lang="nb-NO" dirty="0" err="1" smtClean="0"/>
              <a:t>they</a:t>
            </a:r>
            <a:r>
              <a:rPr lang="nb-NO" dirty="0" smtClean="0"/>
              <a:t> </a:t>
            </a:r>
            <a:r>
              <a:rPr lang="nb-NO" dirty="0" err="1" smtClean="0"/>
              <a:t>appear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native’s</a:t>
            </a:r>
            <a:r>
              <a:rPr lang="nb-NO" dirty="0" smtClean="0"/>
              <a:t> point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view</a:t>
            </a:r>
            <a:endParaRPr lang="nb-NO" dirty="0" smtClean="0"/>
          </a:p>
          <a:p>
            <a:r>
              <a:rPr lang="nb-NO" dirty="0" err="1"/>
              <a:t>p</a:t>
            </a:r>
            <a:r>
              <a:rPr lang="nb-NO" dirty="0" err="1" smtClean="0"/>
              <a:t>ortraying</a:t>
            </a:r>
            <a:r>
              <a:rPr lang="nb-NO" dirty="0" smtClean="0"/>
              <a:t> </a:t>
            </a:r>
            <a:r>
              <a:rPr lang="nb-NO" dirty="0" err="1" smtClean="0"/>
              <a:t>lifeworlds</a:t>
            </a:r>
            <a:r>
              <a:rPr lang="nb-NO" dirty="0" smtClean="0"/>
              <a:t> in a </a:t>
            </a:r>
            <a:r>
              <a:rPr lang="nb-NO" dirty="0" err="1" smtClean="0"/>
              <a:t>way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makes </a:t>
            </a:r>
            <a:r>
              <a:rPr lang="nb-NO" dirty="0" err="1" smtClean="0"/>
              <a:t>them</a:t>
            </a:r>
            <a:r>
              <a:rPr lang="nb-NO" dirty="0" smtClean="0"/>
              <a:t> probable. «If I </a:t>
            </a:r>
            <a:r>
              <a:rPr lang="nb-NO" dirty="0" err="1" smtClean="0"/>
              <a:t>were</a:t>
            </a:r>
            <a:r>
              <a:rPr lang="nb-NO" dirty="0" smtClean="0"/>
              <a:t> </a:t>
            </a:r>
            <a:r>
              <a:rPr lang="nb-NO" dirty="0" err="1" smtClean="0"/>
              <a:t>born</a:t>
            </a:r>
            <a:r>
              <a:rPr lang="nb-NO" dirty="0" smtClean="0"/>
              <a:t> and </a:t>
            </a:r>
            <a:r>
              <a:rPr lang="nb-NO" dirty="0" err="1" smtClean="0"/>
              <a:t>bread</a:t>
            </a:r>
            <a:r>
              <a:rPr lang="nb-NO" dirty="0" smtClean="0"/>
              <a:t> </a:t>
            </a:r>
            <a:r>
              <a:rPr lang="nb-NO" dirty="0" err="1" smtClean="0"/>
              <a:t>here</a:t>
            </a:r>
            <a:r>
              <a:rPr lang="nb-NO" dirty="0" smtClean="0"/>
              <a:t>, I </a:t>
            </a:r>
            <a:r>
              <a:rPr lang="nb-NO" dirty="0" err="1" smtClean="0"/>
              <a:t>would</a:t>
            </a:r>
            <a:r>
              <a:rPr lang="nb-NO" dirty="0" smtClean="0"/>
              <a:t> </a:t>
            </a:r>
            <a:r>
              <a:rPr lang="nb-NO" dirty="0" err="1" smtClean="0"/>
              <a:t>share</a:t>
            </a:r>
            <a:r>
              <a:rPr lang="nb-NO" dirty="0" smtClean="0"/>
              <a:t> </a:t>
            </a:r>
            <a:r>
              <a:rPr lang="nb-NO" dirty="0" err="1" smtClean="0"/>
              <a:t>those</a:t>
            </a:r>
            <a:r>
              <a:rPr lang="nb-NO" dirty="0" smtClean="0"/>
              <a:t> </a:t>
            </a:r>
            <a:r>
              <a:rPr lang="nb-NO" dirty="0" err="1" smtClean="0"/>
              <a:t>ideas</a:t>
            </a:r>
            <a:r>
              <a:rPr lang="nb-NO" dirty="0" smtClean="0"/>
              <a:t>, ideals and goals»</a:t>
            </a:r>
          </a:p>
          <a:p>
            <a:r>
              <a:rPr lang="nb-NO" dirty="0" err="1"/>
              <a:t>b</a:t>
            </a:r>
            <a:r>
              <a:rPr lang="nb-NO" dirty="0" err="1" smtClean="0"/>
              <a:t>ut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, to </a:t>
            </a:r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outsider’s</a:t>
            </a:r>
            <a:r>
              <a:rPr lang="nb-NO" dirty="0" smtClean="0"/>
              <a:t> </a:t>
            </a:r>
            <a:r>
              <a:rPr lang="nb-NO" dirty="0" err="1" smtClean="0"/>
              <a:t>stance</a:t>
            </a:r>
            <a:r>
              <a:rPr lang="nb-NO" dirty="0" smtClean="0"/>
              <a:t>, and </a:t>
            </a:r>
            <a:r>
              <a:rPr lang="nb-NO" dirty="0" err="1" smtClean="0"/>
              <a:t>actively</a:t>
            </a:r>
            <a:r>
              <a:rPr lang="nb-NO" dirty="0" smtClean="0"/>
              <a:t> </a:t>
            </a:r>
            <a:r>
              <a:rPr lang="nb-NO" dirty="0" err="1" smtClean="0"/>
              <a:t>compare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particular</a:t>
            </a:r>
            <a:r>
              <a:rPr lang="nb-NO" dirty="0" smtClean="0"/>
              <a:t> </a:t>
            </a:r>
            <a:r>
              <a:rPr lang="nb-NO" dirty="0" err="1" smtClean="0"/>
              <a:t>features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society</a:t>
            </a:r>
            <a:r>
              <a:rPr lang="nb-NO" dirty="0" smtClean="0"/>
              <a:t> in </a:t>
            </a:r>
            <a:r>
              <a:rPr lang="nb-NO" dirty="0" err="1" smtClean="0"/>
              <a:t>question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sociocultural</a:t>
            </a:r>
            <a:r>
              <a:rPr lang="nb-NO" dirty="0" smtClean="0"/>
              <a:t> systems, in order to </a:t>
            </a:r>
            <a:r>
              <a:rPr lang="nb-NO" dirty="0" err="1" smtClean="0"/>
              <a:t>identify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human </a:t>
            </a:r>
            <a:r>
              <a:rPr lang="nb-NO" dirty="0" err="1" smtClean="0"/>
              <a:t>commonalities</a:t>
            </a:r>
            <a:r>
              <a:rPr lang="nb-NO" dirty="0" smtClean="0"/>
              <a:t> </a:t>
            </a:r>
            <a:r>
              <a:rPr lang="nb-NO" dirty="0" err="1" smtClean="0"/>
              <a:t>obscured</a:t>
            </a:r>
            <a:r>
              <a:rPr lang="nb-NO" dirty="0" smtClean="0"/>
              <a:t> by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particularities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1528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And if </a:t>
            </a:r>
            <a:r>
              <a:rPr lang="nb-NO" dirty="0" err="1" smtClean="0"/>
              <a:t>you</a:t>
            </a:r>
            <a:r>
              <a:rPr lang="nb-NO" dirty="0" smtClean="0"/>
              <a:t> do …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The </a:t>
            </a:r>
            <a:r>
              <a:rPr lang="nb-NO" dirty="0" err="1" smtClean="0"/>
              <a:t>label</a:t>
            </a:r>
            <a:r>
              <a:rPr lang="nb-NO" dirty="0" smtClean="0"/>
              <a:t> ‘</a:t>
            </a:r>
            <a:r>
              <a:rPr lang="nb-NO" dirty="0" err="1" smtClean="0"/>
              <a:t>elitist</a:t>
            </a:r>
            <a:r>
              <a:rPr lang="nb-NO" dirty="0" smtClean="0"/>
              <a:t>’ is imminent</a:t>
            </a:r>
          </a:p>
          <a:p>
            <a:r>
              <a:rPr lang="nb-NO" dirty="0" err="1" smtClean="0"/>
              <a:t>Elitists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simply</a:t>
            </a:r>
            <a:r>
              <a:rPr lang="nb-NO" dirty="0" smtClean="0"/>
              <a:t> not Equals</a:t>
            </a:r>
            <a:endParaRPr lang="nb-NO" dirty="0"/>
          </a:p>
          <a:p>
            <a:r>
              <a:rPr lang="en-GB" dirty="0" smtClean="0"/>
              <a:t>Writer </a:t>
            </a:r>
            <a:r>
              <a:rPr lang="en-GB" dirty="0" err="1" smtClean="0"/>
              <a:t>Nikolaj</a:t>
            </a:r>
            <a:r>
              <a:rPr lang="en-GB" dirty="0" smtClean="0"/>
              <a:t> </a:t>
            </a:r>
            <a:r>
              <a:rPr lang="en-GB" dirty="0" err="1" smtClean="0"/>
              <a:t>Frobenius</a:t>
            </a:r>
            <a:r>
              <a:rPr lang="en-GB" dirty="0" smtClean="0"/>
              <a:t>: “In our minds, the welfare state is all-inclusive to such an extent that the </a:t>
            </a:r>
            <a:r>
              <a:rPr lang="en-GB" dirty="0" err="1" smtClean="0"/>
              <a:t>possiblity</a:t>
            </a:r>
            <a:r>
              <a:rPr lang="en-GB" dirty="0" smtClean="0"/>
              <a:t> of falling on the side of society simply does not exist. The position of the outsider is consequently a matter of elitist choice, not of </a:t>
            </a:r>
            <a:r>
              <a:rPr lang="en-GB" dirty="0" err="1" smtClean="0"/>
              <a:t>disfranchisment</a:t>
            </a:r>
            <a:r>
              <a:rPr lang="en-GB" dirty="0" smtClean="0"/>
              <a:t>.”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8294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191000" cy="3190875"/>
          </a:xfrm>
        </p:spPr>
      </p:pic>
    </p:spTree>
    <p:extLst>
      <p:ext uri="{BB962C8B-B14F-4D97-AF65-F5344CB8AC3E}">
        <p14:creationId xmlns="" xmlns:p14="http://schemas.microsoft.com/office/powerpoint/2010/main" val="262358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We, the State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State </a:t>
            </a:r>
            <a:r>
              <a:rPr lang="nb-NO" dirty="0" err="1" smtClean="0"/>
              <a:t>religiosity</a:t>
            </a:r>
            <a:r>
              <a:rPr lang="nb-NO" dirty="0" smtClean="0"/>
              <a:t>: The </a:t>
            </a:r>
            <a:r>
              <a:rPr lang="en-GB" dirty="0" smtClean="0"/>
              <a:t>eschatological </a:t>
            </a:r>
            <a:r>
              <a:rPr lang="nb-NO" dirty="0" smtClean="0"/>
              <a:t>dimension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government</a:t>
            </a:r>
            <a:endParaRPr lang="en-GB" dirty="0" smtClean="0"/>
          </a:p>
          <a:p>
            <a:r>
              <a:rPr lang="en-US" dirty="0"/>
              <a:t>The state as guarantor for equality, rendering the Norwegian democracy its particular flavor. </a:t>
            </a:r>
            <a:endParaRPr lang="en-GB" dirty="0"/>
          </a:p>
          <a:p>
            <a:r>
              <a:rPr lang="en-GB" dirty="0" smtClean="0"/>
              <a:t>Sweden and Norway: Unparalleled trust in the UN and other “faceless” bureaucratic bodies</a:t>
            </a:r>
          </a:p>
          <a:p>
            <a:r>
              <a:rPr lang="en-GB" dirty="0" smtClean="0"/>
              <a:t>Long-term experience of a benevolent state, which wishes well and indiscriminately fulfils its purpose to the betterment of society and consequently the individual</a:t>
            </a:r>
          </a:p>
          <a:p>
            <a:r>
              <a:rPr lang="nb-NO" dirty="0" smtClean="0"/>
              <a:t>This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paradox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Norwegian </a:t>
            </a:r>
            <a:r>
              <a:rPr lang="nb-NO" dirty="0" err="1" smtClean="0"/>
              <a:t>collective</a:t>
            </a:r>
            <a:r>
              <a:rPr lang="nb-NO" dirty="0" smtClean="0"/>
              <a:t> </a:t>
            </a:r>
            <a:r>
              <a:rPr lang="nb-NO" dirty="0" err="1" smtClean="0"/>
              <a:t>individualism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298920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Consequences</a:t>
            </a:r>
            <a:r>
              <a:rPr lang="nb-NO" dirty="0" smtClean="0"/>
              <a:t> 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 smtClean="0"/>
              <a:t>Tax</a:t>
            </a:r>
            <a:r>
              <a:rPr lang="nb-NO" dirty="0" smtClean="0"/>
              <a:t> </a:t>
            </a:r>
            <a:r>
              <a:rPr lang="nb-NO" dirty="0" err="1"/>
              <a:t>evasion</a:t>
            </a:r>
            <a:r>
              <a:rPr lang="nb-NO" dirty="0"/>
              <a:t> is </a:t>
            </a:r>
            <a:r>
              <a:rPr lang="nb-NO" dirty="0" err="1"/>
              <a:t>no</a:t>
            </a:r>
            <a:r>
              <a:rPr lang="nb-NO" dirty="0"/>
              <a:t> </a:t>
            </a:r>
            <a:r>
              <a:rPr lang="nb-NO" dirty="0" err="1" smtClean="0"/>
              <a:t>national</a:t>
            </a:r>
            <a:r>
              <a:rPr lang="nb-NO" dirty="0" smtClean="0"/>
              <a:t> sport</a:t>
            </a:r>
            <a:endParaRPr lang="en-GB" dirty="0"/>
          </a:p>
          <a:p>
            <a:r>
              <a:rPr lang="nb-NO" dirty="0" err="1"/>
              <a:t>We</a:t>
            </a:r>
            <a:r>
              <a:rPr lang="nb-NO" dirty="0"/>
              <a:t> have trouble </a:t>
            </a:r>
            <a:r>
              <a:rPr lang="nb-NO" dirty="0" err="1"/>
              <a:t>conceiving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reality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self</a:t>
            </a:r>
            <a:r>
              <a:rPr lang="nb-NO" dirty="0"/>
              <a:t>-serving </a:t>
            </a:r>
            <a:r>
              <a:rPr lang="nb-NO" dirty="0" err="1"/>
              <a:t>bureaucracies</a:t>
            </a:r>
            <a:r>
              <a:rPr lang="nb-NO" dirty="0"/>
              <a:t> </a:t>
            </a:r>
            <a:r>
              <a:rPr lang="nb-NO" dirty="0" smtClean="0"/>
              <a:t>– i.e. an </a:t>
            </a:r>
            <a:r>
              <a:rPr lang="nb-NO" dirty="0" err="1"/>
              <a:t>inability</a:t>
            </a:r>
            <a:r>
              <a:rPr lang="nb-NO" dirty="0"/>
              <a:t> to </a:t>
            </a:r>
            <a:r>
              <a:rPr lang="nb-NO" dirty="0" err="1"/>
              <a:t>realise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governments</a:t>
            </a:r>
            <a:r>
              <a:rPr lang="nb-NO" dirty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cultural</a:t>
            </a:r>
            <a:r>
              <a:rPr lang="nb-NO" dirty="0" smtClean="0"/>
              <a:t> products</a:t>
            </a:r>
          </a:p>
          <a:p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believe</a:t>
            </a:r>
            <a:r>
              <a:rPr lang="nb-NO" dirty="0" smtClean="0"/>
              <a:t> in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myths</a:t>
            </a:r>
            <a:r>
              <a:rPr lang="nb-NO" dirty="0" smtClean="0"/>
              <a:t> – for </a:t>
            </a:r>
            <a:r>
              <a:rPr lang="nb-NO" dirty="0" err="1" smtClean="0"/>
              <a:t>instance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UN Human Development Index</a:t>
            </a:r>
          </a:p>
          <a:p>
            <a:r>
              <a:rPr lang="nb-NO" dirty="0" smtClean="0"/>
              <a:t>Complete </a:t>
            </a:r>
            <a:r>
              <a:rPr lang="nb-NO" dirty="0" err="1" smtClean="0"/>
              <a:t>faith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state’s</a:t>
            </a:r>
            <a:r>
              <a:rPr lang="nb-NO" dirty="0" smtClean="0"/>
              <a:t> </a:t>
            </a:r>
            <a:r>
              <a:rPr lang="nb-NO" dirty="0" err="1" smtClean="0"/>
              <a:t>ability</a:t>
            </a:r>
            <a:r>
              <a:rPr lang="nb-NO" dirty="0" smtClean="0"/>
              <a:t> to </a:t>
            </a:r>
            <a:r>
              <a:rPr lang="nb-NO" dirty="0" err="1" smtClean="0"/>
              <a:t>deliver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perfectly</a:t>
            </a:r>
            <a:r>
              <a:rPr lang="nb-NO" dirty="0" smtClean="0"/>
              <a:t> fair and </a:t>
            </a:r>
            <a:r>
              <a:rPr lang="en-GB" dirty="0" smtClean="0"/>
              <a:t>non-discriminatory society</a:t>
            </a:r>
          </a:p>
          <a:p>
            <a:r>
              <a:rPr lang="en-GB" dirty="0" smtClean="0"/>
              <a:t>“… in 2011, in the </a:t>
            </a:r>
            <a:r>
              <a:rPr lang="en-GB" dirty="0" smtClean="0"/>
              <a:t>w</a:t>
            </a:r>
            <a:r>
              <a:rPr lang="en-GB" dirty="0" smtClean="0"/>
              <a:t>orld’s </a:t>
            </a:r>
            <a:r>
              <a:rPr lang="en-GB" dirty="0" smtClean="0"/>
              <a:t>richest country”</a:t>
            </a:r>
          </a:p>
          <a:p>
            <a:r>
              <a:rPr lang="en-US" dirty="0"/>
              <a:t>A schizophrenic combination of universalism (our model fits the world) and </a:t>
            </a:r>
            <a:r>
              <a:rPr lang="en-US" dirty="0" err="1" smtClean="0"/>
              <a:t>exceptionalism</a:t>
            </a:r>
            <a:r>
              <a:rPr lang="en-US" dirty="0" smtClean="0"/>
              <a:t> (</a:t>
            </a:r>
            <a:r>
              <a:rPr lang="en-US" dirty="0" smtClean="0"/>
              <a:t>W</a:t>
            </a:r>
            <a:r>
              <a:rPr lang="en-US" dirty="0" smtClean="0"/>
              <a:t>e, who have </a:t>
            </a:r>
            <a:r>
              <a:rPr lang="en-US" dirty="0"/>
              <a:t>no equal under the sun)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56411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 and logical scandals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Cultures are not seamless entities: Contradictions flourish</a:t>
            </a:r>
          </a:p>
          <a:p>
            <a:r>
              <a:rPr lang="en-GB" dirty="0" smtClean="0"/>
              <a:t>But, what appears from the outside as inconsistencies and logical scandals, is not necessarily experienced </a:t>
            </a:r>
            <a:r>
              <a:rPr lang="en-GB" smtClean="0"/>
              <a:t>as such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69197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Norwegian monarchy, </a:t>
            </a:r>
            <a:br>
              <a:rPr lang="en-GB" dirty="0" smtClean="0"/>
            </a:br>
            <a:r>
              <a:rPr lang="en-GB" dirty="0" smtClean="0"/>
              <a:t>a logical scandal?</a:t>
            </a:r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/>
              <a:t>Privelege</a:t>
            </a:r>
            <a:r>
              <a:rPr lang="en-GB" dirty="0" smtClean="0"/>
              <a:t> </a:t>
            </a:r>
            <a:r>
              <a:rPr lang="nb-NO" dirty="0" smtClean="0"/>
              <a:t>by </a:t>
            </a:r>
            <a:r>
              <a:rPr lang="nb-NO" dirty="0" err="1" smtClean="0"/>
              <a:t>birth</a:t>
            </a:r>
            <a:r>
              <a:rPr lang="nb-NO" dirty="0" smtClean="0"/>
              <a:t>, in a </a:t>
            </a:r>
            <a:r>
              <a:rPr lang="nb-NO" dirty="0" err="1" smtClean="0"/>
              <a:t>fiercely</a:t>
            </a:r>
            <a:r>
              <a:rPr lang="nb-NO" dirty="0" smtClean="0"/>
              <a:t> </a:t>
            </a:r>
            <a:r>
              <a:rPr lang="nb-NO" dirty="0" err="1" smtClean="0"/>
              <a:t>egalitarian</a:t>
            </a:r>
            <a:r>
              <a:rPr lang="nb-NO" dirty="0" smtClean="0"/>
              <a:t> </a:t>
            </a:r>
            <a:r>
              <a:rPr lang="en-GB" dirty="0" smtClean="0"/>
              <a:t>meritocracy</a:t>
            </a:r>
            <a:r>
              <a:rPr lang="nb-NO" dirty="0" smtClean="0"/>
              <a:t>, </a:t>
            </a:r>
            <a:r>
              <a:rPr lang="nb-NO" dirty="0" err="1" smtClean="0"/>
              <a:t>with</a:t>
            </a:r>
            <a:r>
              <a:rPr lang="nb-NO" dirty="0" smtClean="0"/>
              <a:t> little </a:t>
            </a:r>
            <a:r>
              <a:rPr lang="nb-NO" dirty="0" err="1" smtClean="0"/>
              <a:t>tolerance</a:t>
            </a:r>
            <a:r>
              <a:rPr lang="nb-NO" dirty="0" smtClean="0"/>
              <a:t> for </a:t>
            </a:r>
            <a:r>
              <a:rPr lang="nb-NO" dirty="0" err="1" smtClean="0"/>
              <a:t>hierarchies</a:t>
            </a:r>
            <a:endParaRPr lang="en-GB" dirty="0"/>
          </a:p>
          <a:p>
            <a:r>
              <a:rPr lang="en-GB" dirty="0" smtClean="0"/>
              <a:t>Louis Dumont’s theory of encompassment and the hierarchy of values</a:t>
            </a:r>
          </a:p>
          <a:p>
            <a:endParaRPr lang="nb-NO" dirty="0" smtClean="0"/>
          </a:p>
          <a:p>
            <a:endParaRPr lang="en-GB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7"/>
            <a:ext cx="4038600" cy="2088231"/>
          </a:xfrm>
        </p:spPr>
      </p:pic>
    </p:spTree>
    <p:extLst>
      <p:ext uri="{BB962C8B-B14F-4D97-AF65-F5344CB8AC3E}">
        <p14:creationId xmlns="" xmlns:p14="http://schemas.microsoft.com/office/powerpoint/2010/main" val="163675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It’s not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endParaRPr lang="en-GB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0043"/>
            <a:ext cx="3600399" cy="5072562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2794223" cy="5040560"/>
          </a:xfrm>
        </p:spPr>
      </p:pic>
    </p:spTree>
    <p:extLst>
      <p:ext uri="{BB962C8B-B14F-4D97-AF65-F5344CB8AC3E}">
        <p14:creationId xmlns="" xmlns:p14="http://schemas.microsoft.com/office/powerpoint/2010/main" val="114068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Equality</a:t>
            </a:r>
            <a:r>
              <a:rPr lang="nb-NO" dirty="0" smtClean="0"/>
              <a:t> as </a:t>
            </a:r>
            <a:r>
              <a:rPr lang="nb-NO" dirty="0" err="1" smtClean="0"/>
              <a:t>overarching</a:t>
            </a:r>
            <a:r>
              <a:rPr lang="nb-NO" dirty="0" smtClean="0"/>
              <a:t> </a:t>
            </a:r>
            <a:r>
              <a:rPr lang="nb-NO" dirty="0" err="1" smtClean="0"/>
              <a:t>value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 long as we and they do, consume and wear the same, we are all equals</a:t>
            </a:r>
          </a:p>
          <a:p>
            <a:r>
              <a:rPr lang="en-GB" dirty="0" smtClean="0"/>
              <a:t>The royal family is the symbolic embodiment of this key principle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3504361"/>
          </a:xfrm>
        </p:spPr>
      </p:pic>
    </p:spTree>
    <p:extLst>
      <p:ext uri="{BB962C8B-B14F-4D97-AF65-F5344CB8AC3E}">
        <p14:creationId xmlns="" xmlns:p14="http://schemas.microsoft.com/office/powerpoint/2010/main" val="545355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greatest</a:t>
            </a:r>
            <a:r>
              <a:rPr lang="nb-NO" dirty="0" smtClean="0"/>
              <a:t> </a:t>
            </a:r>
            <a:r>
              <a:rPr lang="nb-NO" dirty="0" err="1" smtClean="0"/>
              <a:t>scandal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all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the horse-whispering angelically-oriented princess (“Everybody has a crazy sister”)</a:t>
            </a:r>
          </a:p>
          <a:p>
            <a:r>
              <a:rPr lang="en-GB" dirty="0" smtClean="0"/>
              <a:t>Nor the promiscuous past of the coming queen (“Everybody has a slutty cousin”)</a:t>
            </a:r>
          </a:p>
          <a:p>
            <a:r>
              <a:rPr lang="en-GB" dirty="0" smtClean="0"/>
              <a:t>But Johnny from </a:t>
            </a:r>
            <a:r>
              <a:rPr lang="en-GB" dirty="0" err="1" smtClean="0"/>
              <a:t>Stovner</a:t>
            </a:r>
            <a:r>
              <a:rPr lang="en-GB" dirty="0" smtClean="0"/>
              <a:t>/Hackney/les </a:t>
            </a:r>
            <a:r>
              <a:rPr lang="en-GB" dirty="0" err="1" smtClean="0"/>
              <a:t>banlieues</a:t>
            </a:r>
            <a:r>
              <a:rPr lang="en-GB" dirty="0" smtClean="0"/>
              <a:t>, on the other hand ...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 …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King </a:t>
            </a:r>
            <a:r>
              <a:rPr lang="en-GB" dirty="0" err="1" smtClean="0"/>
              <a:t>Harald’s</a:t>
            </a:r>
            <a:r>
              <a:rPr lang="en-GB" dirty="0" smtClean="0"/>
              <a:t> coup </a:t>
            </a:r>
            <a:r>
              <a:rPr lang="en-GB" dirty="0" err="1" smtClean="0"/>
              <a:t>d’etat</a:t>
            </a:r>
            <a:r>
              <a:rPr lang="en-GB" dirty="0" smtClean="0"/>
              <a:t> in 2008</a:t>
            </a:r>
          </a:p>
          <a:p>
            <a:r>
              <a:rPr lang="en-GB" dirty="0" smtClean="0"/>
              <a:t>Virtually uncommented in Norwegian media</a:t>
            </a:r>
          </a:p>
          <a:p>
            <a:r>
              <a:rPr lang="en-GB" dirty="0" smtClean="0"/>
              <a:t>Was this too culturally challenging?</a:t>
            </a:r>
          </a:p>
        </p:txBody>
      </p:sp>
    </p:spTree>
    <p:extLst>
      <p:ext uri="{BB962C8B-B14F-4D97-AF65-F5344CB8AC3E}">
        <p14:creationId xmlns="" xmlns:p14="http://schemas.microsoft.com/office/powerpoint/2010/main" val="234919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872208"/>
          </a:xfrm>
        </p:spPr>
        <p:txBody>
          <a:bodyPr>
            <a:noAutofit/>
          </a:bodyPr>
          <a:lstStyle/>
          <a:p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4000" dirty="0" smtClean="0"/>
              <a:t>Learning </a:t>
            </a:r>
            <a:r>
              <a:rPr lang="nb-NO" sz="4000" dirty="0" err="1" smtClean="0"/>
              <a:t>objective</a:t>
            </a:r>
            <a:r>
              <a:rPr lang="nb-NO" sz="4000" dirty="0" smtClean="0"/>
              <a:t>:</a:t>
            </a:r>
            <a:endParaRPr lang="nb-NO" sz="4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810253" cy="4525963"/>
          </a:xfrm>
        </p:spPr>
      </p:pic>
    </p:spTree>
    <p:extLst>
      <p:ext uri="{BB962C8B-B14F-4D97-AF65-F5344CB8AC3E}">
        <p14:creationId xmlns="" xmlns:p14="http://schemas.microsoft.com/office/powerpoint/2010/main" val="10797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But</a:t>
            </a:r>
            <a:r>
              <a:rPr lang="nb-NO" dirty="0" smtClean="0"/>
              <a:t> first, a </a:t>
            </a:r>
            <a:r>
              <a:rPr lang="nb-NO" dirty="0" err="1" smtClean="0"/>
              <a:t>native’s</a:t>
            </a:r>
            <a:r>
              <a:rPr lang="nb-NO" dirty="0" smtClean="0"/>
              <a:t> </a:t>
            </a:r>
            <a:r>
              <a:rPr lang="nb-NO" dirty="0" err="1" smtClean="0"/>
              <a:t>view</a:t>
            </a:r>
            <a:r>
              <a:rPr lang="nb-NO" dirty="0" smtClean="0"/>
              <a:t> – </a:t>
            </a:r>
            <a:br>
              <a:rPr lang="nb-NO" dirty="0" smtClean="0"/>
            </a:br>
            <a:r>
              <a:rPr lang="nb-NO" dirty="0" err="1" smtClean="0"/>
              <a:t>possibly</a:t>
            </a:r>
            <a:r>
              <a:rPr lang="nb-NO" dirty="0" smtClean="0"/>
              <a:t> </a:t>
            </a:r>
            <a:r>
              <a:rPr lang="nb-NO" dirty="0" err="1" smtClean="0"/>
              <a:t>ironic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http://www.youtube.com/watch?v=ebqdwQzmSHM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1159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Gate-</a:t>
            </a:r>
            <a:r>
              <a:rPr lang="nb-NO" dirty="0" err="1" smtClean="0"/>
              <a:t>keeping</a:t>
            </a:r>
            <a:r>
              <a:rPr lang="nb-NO" dirty="0" smtClean="0"/>
              <a:t> </a:t>
            </a:r>
            <a:r>
              <a:rPr lang="nb-NO" dirty="0" err="1" smtClean="0"/>
              <a:t>concepts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Key </a:t>
            </a:r>
            <a:r>
              <a:rPr lang="nb-NO" dirty="0" err="1" smtClean="0"/>
              <a:t>cultural</a:t>
            </a:r>
            <a:r>
              <a:rPr lang="nb-NO" dirty="0" smtClean="0"/>
              <a:t> </a:t>
            </a:r>
            <a:r>
              <a:rPr lang="nb-NO" dirty="0" err="1" smtClean="0"/>
              <a:t>notions</a:t>
            </a:r>
            <a:r>
              <a:rPr lang="nb-NO" dirty="0" smtClean="0"/>
              <a:t> or </a:t>
            </a:r>
            <a:r>
              <a:rPr lang="nb-NO" dirty="0" err="1" smtClean="0"/>
              <a:t>phenomena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cannot</a:t>
            </a:r>
            <a:r>
              <a:rPr lang="nb-NO" dirty="0" smtClean="0"/>
              <a:t> be </a:t>
            </a:r>
            <a:r>
              <a:rPr lang="nb-NO" dirty="0" err="1" smtClean="0"/>
              <a:t>ignored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approaching</a:t>
            </a:r>
            <a:r>
              <a:rPr lang="nb-NO" dirty="0" smtClean="0"/>
              <a:t> a </a:t>
            </a:r>
            <a:r>
              <a:rPr lang="nb-NO" dirty="0" err="1" smtClean="0"/>
              <a:t>culture</a:t>
            </a:r>
            <a:r>
              <a:rPr lang="nb-NO" dirty="0" smtClean="0"/>
              <a:t> </a:t>
            </a:r>
            <a:r>
              <a:rPr lang="nb-NO" dirty="0" err="1" smtClean="0"/>
              <a:t>area/ethnographic</a:t>
            </a:r>
            <a:r>
              <a:rPr lang="nb-NO" dirty="0" smtClean="0"/>
              <a:t> region</a:t>
            </a:r>
          </a:p>
          <a:p>
            <a:r>
              <a:rPr lang="nb-NO" dirty="0" err="1" smtClean="0"/>
              <a:t>Examples</a:t>
            </a:r>
            <a:r>
              <a:rPr lang="nb-NO" dirty="0" smtClean="0"/>
              <a:t>:</a:t>
            </a:r>
          </a:p>
          <a:p>
            <a:r>
              <a:rPr lang="nb-NO" dirty="0" smtClean="0"/>
              <a:t>Gift-giving in Melanesia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caste</a:t>
            </a:r>
            <a:r>
              <a:rPr lang="nb-NO" dirty="0" smtClean="0"/>
              <a:t> system in South Asia</a:t>
            </a:r>
          </a:p>
          <a:p>
            <a:r>
              <a:rPr lang="nb-NO" dirty="0" smtClean="0"/>
              <a:t>For </a:t>
            </a:r>
            <a:r>
              <a:rPr lang="nb-NO" dirty="0" err="1" smtClean="0"/>
              <a:t>the</a:t>
            </a:r>
            <a:r>
              <a:rPr lang="nb-NO" dirty="0" smtClean="0"/>
              <a:t> Nordic </a:t>
            </a:r>
            <a:r>
              <a:rPr lang="nb-NO" dirty="0" err="1" smtClean="0"/>
              <a:t>countries</a:t>
            </a:r>
            <a:r>
              <a:rPr lang="nb-NO" dirty="0" smtClean="0"/>
              <a:t>: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1887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Equality</a:t>
            </a:r>
            <a:r>
              <a:rPr lang="nb-NO" dirty="0" smtClean="0"/>
              <a:t> as </a:t>
            </a:r>
            <a:r>
              <a:rPr lang="nb-NO" dirty="0" err="1" smtClean="0"/>
              <a:t>sameness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This </a:t>
            </a:r>
            <a:r>
              <a:rPr lang="nb-NO" dirty="0" err="1" smtClean="0"/>
              <a:t>entails</a:t>
            </a:r>
            <a:r>
              <a:rPr lang="nb-NO" dirty="0" smtClean="0"/>
              <a:t>:</a:t>
            </a:r>
          </a:p>
          <a:p>
            <a:r>
              <a:rPr lang="nb-NO" dirty="0"/>
              <a:t>P</a:t>
            </a:r>
            <a:r>
              <a:rPr lang="nb-NO" dirty="0" smtClean="0"/>
              <a:t>eople </a:t>
            </a:r>
            <a:r>
              <a:rPr lang="nb-NO" dirty="0" err="1" smtClean="0"/>
              <a:t>who</a:t>
            </a:r>
            <a:r>
              <a:rPr lang="nb-NO" dirty="0" smtClean="0"/>
              <a:t> </a:t>
            </a:r>
            <a:r>
              <a:rPr lang="nb-NO" dirty="0" err="1" smtClean="0"/>
              <a:t>eat</a:t>
            </a:r>
            <a:r>
              <a:rPr lang="nb-NO" dirty="0" smtClean="0"/>
              <a:t>, drink, </a:t>
            </a:r>
            <a:r>
              <a:rPr lang="nb-NO" dirty="0" err="1" smtClean="0"/>
              <a:t>consume</a:t>
            </a:r>
            <a:r>
              <a:rPr lang="nb-NO" dirty="0" smtClean="0"/>
              <a:t> and </a:t>
            </a:r>
            <a:r>
              <a:rPr lang="nb-NO" dirty="0" err="1" smtClean="0"/>
              <a:t>act</a:t>
            </a:r>
            <a:r>
              <a:rPr lang="nb-NO" dirty="0" smtClean="0"/>
              <a:t> more or less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believed</a:t>
            </a:r>
            <a:r>
              <a:rPr lang="nb-NO" dirty="0" smtClean="0"/>
              <a:t> to </a:t>
            </a:r>
            <a:r>
              <a:rPr lang="nb-NO" dirty="0" err="1" smtClean="0"/>
              <a:t>share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same values and </a:t>
            </a:r>
            <a:r>
              <a:rPr lang="nb-NO" dirty="0" err="1" smtClean="0"/>
              <a:t>therefore</a:t>
            </a:r>
            <a:r>
              <a:rPr lang="nb-NO" dirty="0" smtClean="0"/>
              <a:t> </a:t>
            </a:r>
            <a:r>
              <a:rPr lang="nb-NO" dirty="0" err="1" smtClean="0"/>
              <a:t>consider</a:t>
            </a:r>
            <a:r>
              <a:rPr lang="nb-NO" dirty="0" smtClean="0"/>
              <a:t> </a:t>
            </a:r>
            <a:r>
              <a:rPr lang="nb-NO" dirty="0" err="1" smtClean="0"/>
              <a:t>themselves</a:t>
            </a:r>
            <a:r>
              <a:rPr lang="nb-NO" dirty="0" smtClean="0"/>
              <a:t>, and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considered</a:t>
            </a:r>
            <a:r>
              <a:rPr lang="nb-NO" dirty="0" smtClean="0"/>
              <a:t> by </a:t>
            </a:r>
            <a:r>
              <a:rPr lang="nb-NO" dirty="0" err="1" smtClean="0"/>
              <a:t>others</a:t>
            </a:r>
            <a:r>
              <a:rPr lang="nb-NO" dirty="0" smtClean="0"/>
              <a:t>, as </a:t>
            </a:r>
            <a:r>
              <a:rPr lang="nb-NO" b="1" dirty="0" err="1" smtClean="0"/>
              <a:t>equals</a:t>
            </a:r>
            <a:r>
              <a:rPr lang="nb-NO" b="1" dirty="0" smtClean="0"/>
              <a:t> </a:t>
            </a:r>
            <a:r>
              <a:rPr lang="nb-NO" dirty="0" smtClean="0"/>
              <a:t>in a more fundamental </a:t>
            </a:r>
            <a:r>
              <a:rPr lang="nb-NO" dirty="0" err="1" smtClean="0"/>
              <a:t>sense</a:t>
            </a:r>
            <a:endParaRPr lang="nb-NO" dirty="0" smtClean="0"/>
          </a:p>
          <a:p>
            <a:r>
              <a:rPr lang="nb-NO" dirty="0" smtClean="0"/>
              <a:t>In Norden, </a:t>
            </a:r>
            <a:r>
              <a:rPr lang="nb-NO" dirty="0" err="1" smtClean="0"/>
              <a:t>there</a:t>
            </a:r>
            <a:r>
              <a:rPr lang="nb-NO" dirty="0" smtClean="0"/>
              <a:t> is a </a:t>
            </a:r>
            <a:r>
              <a:rPr lang="nb-NO" dirty="0" err="1" smtClean="0"/>
              <a:t>passion</a:t>
            </a:r>
            <a:r>
              <a:rPr lang="nb-NO" dirty="0" smtClean="0"/>
              <a:t> for </a:t>
            </a:r>
            <a:r>
              <a:rPr lang="nb-NO" dirty="0" err="1" smtClean="0"/>
              <a:t>equality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87428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flip</a:t>
            </a:r>
            <a:r>
              <a:rPr lang="nb-NO" dirty="0" smtClean="0"/>
              <a:t> side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coin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 People </a:t>
            </a:r>
            <a:r>
              <a:rPr lang="en-US" dirty="0"/>
              <a:t>who </a:t>
            </a:r>
            <a:r>
              <a:rPr lang="en-US" dirty="0" smtClean="0"/>
              <a:t>appear/are </a:t>
            </a:r>
            <a:r>
              <a:rPr lang="en-US" dirty="0"/>
              <a:t>regarded as different are excluded from certain informal social </a:t>
            </a:r>
            <a:r>
              <a:rPr lang="en-US" dirty="0" smtClean="0"/>
              <a:t>arenas</a:t>
            </a:r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/>
              <a:t>Hierarchical elements and tendencies remain concealed, as they are willfully </a:t>
            </a:r>
            <a:r>
              <a:rPr lang="en-US" dirty="0" smtClean="0"/>
              <a:t>subdued </a:t>
            </a:r>
            <a:r>
              <a:rPr lang="en-US" dirty="0"/>
              <a:t>and situations in which there could be </a:t>
            </a:r>
            <a:r>
              <a:rPr lang="en-US" dirty="0" smtClean="0"/>
              <a:t>conflicting values are </a:t>
            </a:r>
            <a:r>
              <a:rPr lang="en-US" dirty="0"/>
              <a:t>avoided, which leads </a:t>
            </a:r>
            <a:r>
              <a:rPr lang="en-US" dirty="0" smtClean="0"/>
              <a:t>to:</a:t>
            </a:r>
          </a:p>
          <a:p>
            <a:pPr marL="0" indent="0">
              <a:buNone/>
            </a:pPr>
            <a:r>
              <a:rPr lang="en-US" dirty="0" smtClean="0"/>
              <a:t>3 </a:t>
            </a:r>
            <a:r>
              <a:rPr lang="en-US" dirty="0"/>
              <a:t>The </a:t>
            </a:r>
            <a:r>
              <a:rPr lang="en-US" dirty="0" smtClean="0"/>
              <a:t>key narrative of Norwegian cultural homogeneity </a:t>
            </a:r>
            <a:r>
              <a:rPr lang="en-US" dirty="0"/>
              <a:t>is rarely challenged 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 Difference equals inequality: little tolerance of others’ seemingly hierarchical arrangements, regarding gender, financial differences, etc.</a:t>
            </a:r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1737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The sad tale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smtClean="0"/>
              <a:t>original Norwegian </a:t>
            </a:r>
            <a:r>
              <a:rPr lang="nb-NO" dirty="0" err="1" smtClean="0"/>
              <a:t>flag</a:t>
            </a:r>
            <a:r>
              <a:rPr lang="nb-NO" dirty="0" smtClean="0"/>
              <a:t> </a:t>
            </a:r>
            <a:r>
              <a:rPr lang="nb-NO" dirty="0" err="1" smtClean="0"/>
              <a:t>carrier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6849169" cy="4013645"/>
          </a:xfrm>
        </p:spPr>
      </p:pic>
    </p:spTree>
    <p:extLst>
      <p:ext uri="{BB962C8B-B14F-4D97-AF65-F5344CB8AC3E}">
        <p14:creationId xmlns="" xmlns:p14="http://schemas.microsoft.com/office/powerpoint/2010/main" val="2371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Aware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Norwegian</a:t>
            </a:r>
            <a:r>
              <a:rPr lang="nb-NO" dirty="0" smtClean="0"/>
              <a:t> </a:t>
            </a:r>
            <a:r>
              <a:rPr lang="nb-NO" dirty="0" err="1" smtClean="0"/>
              <a:t>exceptionality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http://www.youtube.com/watch?v=ZHnfsY7XF30</a:t>
            </a:r>
            <a:r>
              <a:rPr lang="nb-NO" dirty="0" smtClean="0"/>
              <a:t>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998</Words>
  <Application>Microsoft Office PowerPoint</Application>
  <PresentationFormat>On-screen Show (4:3)</PresentationFormat>
  <Paragraphs>100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Office-tema</vt:lpstr>
      <vt:lpstr>Equality as sameness</vt:lpstr>
      <vt:lpstr>An anthropological perspective implies:</vt:lpstr>
      <vt:lpstr> Learning objective:</vt:lpstr>
      <vt:lpstr>But first, a native’s view –  possibly ironic</vt:lpstr>
      <vt:lpstr>Gate-keeping concepts</vt:lpstr>
      <vt:lpstr>Equality as sameness</vt:lpstr>
      <vt:lpstr>The flip side of this coin</vt:lpstr>
      <vt:lpstr>The sad tale of the  original Norwegian flag carrier</vt:lpstr>
      <vt:lpstr>Aware of Norwegian exceptionality</vt:lpstr>
      <vt:lpstr>Competitor SAS</vt:lpstr>
      <vt:lpstr>Recipe for bankruptcy,  Norwegian style </vt:lpstr>
      <vt:lpstr>And the consequence …</vt:lpstr>
      <vt:lpstr>What made this such a disastrous miscalculation of the market?</vt:lpstr>
      <vt:lpstr>Billionaire in windbreaker  – he’s an Equal.  </vt:lpstr>
      <vt:lpstr>And what does he have for lunch?</vt:lpstr>
      <vt:lpstr>The matpakke</vt:lpstr>
      <vt:lpstr>24 million annually …</vt:lpstr>
      <vt:lpstr>The changing ethnicity of the Folkepizza</vt:lpstr>
      <vt:lpstr>No dissin’ the taste of the Equals</vt:lpstr>
      <vt:lpstr>And if you do …</vt:lpstr>
      <vt:lpstr>Slide 21</vt:lpstr>
      <vt:lpstr>We, the State</vt:lpstr>
      <vt:lpstr>Consequences </vt:lpstr>
      <vt:lpstr>Culture and logical scandals</vt:lpstr>
      <vt:lpstr>Norwegian monarchy,  a logical scandal?</vt:lpstr>
      <vt:lpstr>It’s not who you are, but how you are</vt:lpstr>
      <vt:lpstr>Equality as overarching value</vt:lpstr>
      <vt:lpstr>The greatest scandal of all</vt:lpstr>
      <vt:lpstr>Until 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Thorgeir</dc:creator>
  <cp:lastModifiedBy>thorgeir kolshus</cp:lastModifiedBy>
  <cp:revision>56</cp:revision>
  <dcterms:created xsi:type="dcterms:W3CDTF">2011-03-24T12:46:55Z</dcterms:created>
  <dcterms:modified xsi:type="dcterms:W3CDTF">2011-10-17T14:00:02Z</dcterms:modified>
</cp:coreProperties>
</file>